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8" r:id="rId3"/>
    <p:sldId id="263" r:id="rId4"/>
    <p:sldId id="260" r:id="rId5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23"/>
    <a:srgbClr val="EFE9CE"/>
    <a:srgbClr val="F69636"/>
    <a:srgbClr val="C15914"/>
    <a:srgbClr val="FE6904"/>
    <a:srgbClr val="EF6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3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7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81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28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0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30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04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92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37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82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82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0159-AB87-4473-8BD0-0946F7A8A947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87E8-DE2A-4C76-874E-DAD33E84C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6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FE1659-32B6-456C-9BF6-BB56F5888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0"/>
            <a:ext cx="7558088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7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5EDA25F-A998-4945-BF58-D8B3F6C4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" y="-231280"/>
            <a:ext cx="7558088" cy="106918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360A49-4340-4C08-8778-E2EBCE511B8B}"/>
              </a:ext>
            </a:extLst>
          </p:cNvPr>
          <p:cNvSpPr/>
          <p:nvPr/>
        </p:nvSpPr>
        <p:spPr>
          <a:xfrm>
            <a:off x="404336" y="1605964"/>
            <a:ext cx="6680344" cy="949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Lieu A </a:t>
            </a:r>
            <a:r>
              <a:rPr lang="fr-FR" i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(</a:t>
            </a:r>
            <a:r>
              <a:rPr lang="fr-FR" sz="1700" i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A2</a:t>
            </a:r>
            <a:r>
              <a:rPr lang="fr-FR" i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 sur le plan)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Entre Furdenheim et Quatzenheim passait autrefois le tram reliant Strasbourg à Westhoffen. De cette ligne ne subsiste que le beau bâtiment de l’ancienne gare. Rendez vous Am Tram. 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Lieu B </a:t>
            </a:r>
            <a:r>
              <a:rPr lang="fr-FR" i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(C3 sur le plan)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Trouvez ma maison dans la rue porte le nom de mon métier.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Mon métier consistait en la fabrication de barriques pour le vieillissement du vin, de la bière ou d’autres alcools.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Lieu C </a:t>
            </a:r>
            <a:r>
              <a:rPr lang="fr-FR" i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(C3 sur le plan)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Trouvez mon atelier, dans la rue qui porte le nom de mon métier. Mon métier consiste à forger à la main des pièces de métal pour réaliser des objets usuels ou entrer dans la composition d’un bâtiment ou les fers à cheval. Bien caché au fond de l’impasse, me trouverez vous ?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400" dirty="0">
              <a:solidFill>
                <a:srgbClr val="000000"/>
              </a:solidFill>
              <a:latin typeface="Helvetica Neue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Helvetica Neue"/>
              </a:rPr>
              <a:t>Lieu D </a:t>
            </a:r>
            <a:r>
              <a:rPr lang="fr-FR" i="1" dirty="0">
                <a:solidFill>
                  <a:srgbClr val="000000"/>
                </a:solidFill>
                <a:latin typeface="Helvetica Neue"/>
              </a:rPr>
              <a:t>(B3 sur le plan)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Autrefois bassin public qui servait au bain des chevaux, aujourd’hui disparu, seule cette rue vous rappelle à mon souvenir.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4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Helvetica Neue"/>
              </a:rPr>
              <a:t>Lieu E </a:t>
            </a:r>
            <a:r>
              <a:rPr lang="fr-FR" i="1" dirty="0">
                <a:solidFill>
                  <a:srgbClr val="000000"/>
                </a:solidFill>
                <a:latin typeface="Helvetica Neue"/>
              </a:rPr>
              <a:t>(B3 sur le plan)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Bâtiment central du village, mes cloches vous préviennent qu’il faut se mettre en route pour l’école. </a:t>
            </a:r>
          </a:p>
          <a:p>
            <a:pPr>
              <a:buSzPts val="1000"/>
              <a:tabLst>
                <a:tab pos="457200" algn="l"/>
              </a:tabLst>
            </a:pPr>
            <a:endParaRPr lang="fr-FR" sz="14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fr-FR" sz="2000" b="1" dirty="0">
                <a:solidFill>
                  <a:srgbClr val="000000"/>
                </a:solidFill>
                <a:latin typeface="Helvetica Neue"/>
              </a:rPr>
              <a:t>Lieu F </a:t>
            </a:r>
            <a:r>
              <a:rPr lang="fr-FR" i="1" dirty="0">
                <a:solidFill>
                  <a:srgbClr val="000000"/>
                </a:solidFill>
                <a:latin typeface="Helvetica Neue"/>
              </a:rPr>
              <a:t>(B3 sur le plan)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Autrefois on pouvait rencontrer dans ce bâtiment l’instituteur et le maire.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Lieu G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(C3 sur le plan)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Times New Roman" panose="02020603050405020304" pitchFamily="18" charset="0"/>
                <a:cs typeface="+mn-cs"/>
              </a:rPr>
              <a:t>Paré de mes étoiles rouges et or, à Noël dernier j’étais le roi du village.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30238D-9FD6-4FE9-98D6-313EB8A34299}"/>
              </a:ext>
            </a:extLst>
          </p:cNvPr>
          <p:cNvSpPr txBox="1"/>
          <p:nvPr/>
        </p:nvSpPr>
        <p:spPr>
          <a:xfrm>
            <a:off x="404335" y="231280"/>
            <a:ext cx="6125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/>
              <a:t>ENIGMES LIEUX</a:t>
            </a:r>
          </a:p>
          <a:p>
            <a:pPr algn="just"/>
            <a:r>
              <a:rPr lang="fr-FR" sz="2000" dirty="0"/>
              <a:t>Grâce aux énigmes ci-dessous, retrouvez des lieux emblématiques du village de Furdenheim pour découvrir les indices de notre chasse aux trésors de Pâques. </a:t>
            </a:r>
          </a:p>
        </p:txBody>
      </p:sp>
    </p:spTree>
    <p:extLst>
      <p:ext uri="{BB962C8B-B14F-4D97-AF65-F5344CB8AC3E}">
        <p14:creationId xmlns:p14="http://schemas.microsoft.com/office/powerpoint/2010/main" val="125754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A921CF9-D790-49B1-BC74-D32C819BA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3300"/>
              </p:ext>
            </p:extLst>
          </p:nvPr>
        </p:nvGraphicFramePr>
        <p:xfrm>
          <a:off x="2704556" y="6631674"/>
          <a:ext cx="4214705" cy="37354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3155">
                  <a:extLst>
                    <a:ext uri="{9D8B030D-6E8A-4147-A177-3AD203B41FA5}">
                      <a16:colId xmlns:a16="http://schemas.microsoft.com/office/drawing/2014/main" val="1854314240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1592376669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2814345809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920141658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3930444970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3678630764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3526116640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1011264231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1078293728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3787037436"/>
                    </a:ext>
                  </a:extLst>
                </a:gridCol>
                <a:gridCol w="383155">
                  <a:extLst>
                    <a:ext uri="{9D8B030D-6E8A-4147-A177-3AD203B41FA5}">
                      <a16:colId xmlns:a16="http://schemas.microsoft.com/office/drawing/2014/main" val="2182897772"/>
                    </a:ext>
                  </a:extLst>
                </a:gridCol>
              </a:tblGrid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Q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579224860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H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505920519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98659303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J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289581025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497929389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795166199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35529259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576054697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050523658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Q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509768581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U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79082765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9226012-FB5A-471B-9341-5F51ED005D08}"/>
              </a:ext>
            </a:extLst>
          </p:cNvPr>
          <p:cNvSpPr txBox="1"/>
          <p:nvPr/>
        </p:nvSpPr>
        <p:spPr>
          <a:xfrm>
            <a:off x="372212" y="6985123"/>
            <a:ext cx="22313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Aide à </a:t>
            </a:r>
          </a:p>
          <a:p>
            <a:r>
              <a:rPr lang="fr-FR" b="1" dirty="0"/>
              <a:t>L’ENIGME  ⑥</a:t>
            </a:r>
          </a:p>
          <a:p>
            <a:endParaRPr lang="fr-FR" sz="1600" dirty="0"/>
          </a:p>
          <a:p>
            <a:r>
              <a:rPr lang="fr-FR" sz="1600" b="1" dirty="0"/>
              <a:t>MOTS MÊLÉS</a:t>
            </a:r>
          </a:p>
          <a:p>
            <a:endParaRPr lang="fr-FR" sz="1600" dirty="0"/>
          </a:p>
          <a:p>
            <a:r>
              <a:rPr lang="fr-FR" sz="1600" dirty="0"/>
              <a:t>À partir du panneau, retrouve les mots dans le tableau et barre les.</a:t>
            </a:r>
          </a:p>
          <a:p>
            <a:r>
              <a:rPr lang="fr-FR" sz="1600" dirty="0"/>
              <a:t>Les lettres restantes formeront les 2 mots de l’indice à trouver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0ABD97-9029-44FF-A3B6-F39B8C31A69E}"/>
              </a:ext>
            </a:extLst>
          </p:cNvPr>
          <p:cNvSpPr/>
          <p:nvPr/>
        </p:nvSpPr>
        <p:spPr>
          <a:xfrm>
            <a:off x="473233" y="291020"/>
            <a:ext cx="6613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Helvetica Neue"/>
                <a:ea typeface="Calibri" panose="020F0502020204030204" pitchFamily="34" charset="0"/>
              </a:rPr>
              <a:t>Complète l’énigme ci-dessous avec les indices sur les panneaux trouvés dans les différents lieux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7351C87-3CB8-4B69-A4EA-2B9CC29F7D21}"/>
              </a:ext>
            </a:extLst>
          </p:cNvPr>
          <p:cNvGrpSpPr/>
          <p:nvPr/>
        </p:nvGrpSpPr>
        <p:grpSpPr>
          <a:xfrm>
            <a:off x="15715" y="324649"/>
            <a:ext cx="7498080" cy="5869417"/>
            <a:chOff x="49944" y="529872"/>
            <a:chExt cx="7498080" cy="58694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8EEF8F-C312-4F49-A756-EA39A0F87B2F}"/>
                </a:ext>
              </a:extLst>
            </p:cNvPr>
            <p:cNvSpPr/>
            <p:nvPr/>
          </p:nvSpPr>
          <p:spPr>
            <a:xfrm>
              <a:off x="408480" y="1393881"/>
              <a:ext cx="6781007" cy="5005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724D9A1-63D6-48AE-AB14-A206006FC9ED}"/>
                </a:ext>
              </a:extLst>
            </p:cNvPr>
            <p:cNvGrpSpPr/>
            <p:nvPr/>
          </p:nvGrpSpPr>
          <p:grpSpPr>
            <a:xfrm>
              <a:off x="49944" y="529872"/>
              <a:ext cx="7498080" cy="5713294"/>
              <a:chOff x="183515" y="1110897"/>
              <a:chExt cx="7498080" cy="571329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38F445-664A-4EEE-8A28-033EBDCC8FAC}"/>
                  </a:ext>
                </a:extLst>
              </p:cNvPr>
              <p:cNvSpPr/>
              <p:nvPr/>
            </p:nvSpPr>
            <p:spPr>
              <a:xfrm>
                <a:off x="183515" y="1110897"/>
                <a:ext cx="7498080" cy="5249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50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Helvetica Neue"/>
                    <a:ea typeface="Calibri" panose="020F0502020204030204" pitchFamily="34" charset="0"/>
                  </a:rPr>
                  <a:t>____________ ton ________ à ___________, </a:t>
                </a:r>
              </a:p>
              <a:p>
                <a:pPr algn="ctr">
                  <a:lnSpc>
                    <a:spcPct val="50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Helvetica Neue"/>
                    <a:ea typeface="Calibri" panose="020F0502020204030204" pitchFamily="34" charset="0"/>
                  </a:rPr>
                  <a:t>________ et ___________  _____ _______, </a:t>
                </a:r>
              </a:p>
              <a:p>
                <a:pPr algn="ctr">
                  <a:lnSpc>
                    <a:spcPct val="50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Helvetica Neue"/>
                    <a:ea typeface="Calibri" panose="020F0502020204030204" pitchFamily="34" charset="0"/>
                  </a:rPr>
                  <a:t>_________ _________!</a:t>
                </a:r>
                <a:endParaRPr lang="fr-FR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9C82DB1F-AFA5-4669-A6A6-BDCECAEB32C6}"/>
                  </a:ext>
                </a:extLst>
              </p:cNvPr>
              <p:cNvGrpSpPr/>
              <p:nvPr/>
            </p:nvGrpSpPr>
            <p:grpSpPr>
              <a:xfrm>
                <a:off x="1340169" y="2703166"/>
                <a:ext cx="4780046" cy="4121025"/>
                <a:chOff x="1340169" y="2703166"/>
                <a:chExt cx="4780046" cy="4121025"/>
              </a:xfrm>
            </p:grpSpPr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AA68704A-C526-4EDD-B6C6-207F65EFF4D0}"/>
                    </a:ext>
                  </a:extLst>
                </p:cNvPr>
                <p:cNvSpPr txBox="1"/>
                <p:nvPr/>
              </p:nvSpPr>
              <p:spPr>
                <a:xfrm>
                  <a:off x="1340169" y="2703167"/>
                  <a:ext cx="5934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/>
                    <a:t>①</a:t>
                  </a:r>
                </a:p>
              </p:txBody>
            </p:sp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EAA6F4EC-1CB2-49C9-8372-B5DCB4208BA2}"/>
                    </a:ext>
                  </a:extLst>
                </p:cNvPr>
                <p:cNvSpPr txBox="1"/>
                <p:nvPr/>
              </p:nvSpPr>
              <p:spPr>
                <a:xfrm>
                  <a:off x="4368457" y="6362526"/>
                  <a:ext cx="5934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/>
                    <a:t>⑧</a:t>
                  </a:r>
                </a:p>
              </p:txBody>
            </p:sp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0B868804-427A-4B04-8A70-31B34AF488D6}"/>
                    </a:ext>
                  </a:extLst>
                </p:cNvPr>
                <p:cNvSpPr txBox="1"/>
                <p:nvPr/>
              </p:nvSpPr>
              <p:spPr>
                <a:xfrm>
                  <a:off x="2872356" y="6362526"/>
                  <a:ext cx="5934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/>
                    <a:t>⑦</a:t>
                  </a:r>
                </a:p>
              </p:txBody>
            </p:sp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A7332BA8-1C47-4B2B-953D-FD0B0F3BB239}"/>
                    </a:ext>
                  </a:extLst>
                </p:cNvPr>
                <p:cNvSpPr txBox="1"/>
                <p:nvPr/>
              </p:nvSpPr>
              <p:spPr>
                <a:xfrm>
                  <a:off x="5365418" y="4581816"/>
                  <a:ext cx="5934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/>
                    <a:t>⑥</a:t>
                  </a:r>
                </a:p>
              </p:txBody>
            </p:sp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E5F5BCDE-D507-4837-93DD-EFEB0EC19B45}"/>
                    </a:ext>
                  </a:extLst>
                </p:cNvPr>
                <p:cNvSpPr txBox="1"/>
                <p:nvPr/>
              </p:nvSpPr>
              <p:spPr>
                <a:xfrm>
                  <a:off x="3775025" y="4575792"/>
                  <a:ext cx="5934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/>
                    <a:t>⑤</a:t>
                  </a:r>
                </a:p>
              </p:txBody>
            </p:sp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12802761-DEF6-4D13-B05A-6FAE73F7EA96}"/>
                    </a:ext>
                  </a:extLst>
                </p:cNvPr>
                <p:cNvSpPr txBox="1"/>
                <p:nvPr/>
              </p:nvSpPr>
              <p:spPr>
                <a:xfrm>
                  <a:off x="1887916" y="4575792"/>
                  <a:ext cx="5934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/>
                    <a:t>④</a:t>
                  </a:r>
                </a:p>
              </p:txBody>
            </p:sp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16BD2242-E2B6-41E1-B391-DF794D598B66}"/>
                    </a:ext>
                  </a:extLst>
                </p:cNvPr>
                <p:cNvSpPr txBox="1"/>
                <p:nvPr/>
              </p:nvSpPr>
              <p:spPr>
                <a:xfrm>
                  <a:off x="5526783" y="2703166"/>
                  <a:ext cx="5934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/>
                    <a:t>③</a:t>
                  </a:r>
                </a:p>
              </p:txBody>
            </p:sp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4A670A53-72F5-4637-A4E5-FA0B8B6A7080}"/>
                    </a:ext>
                  </a:extLst>
                </p:cNvPr>
                <p:cNvSpPr txBox="1"/>
                <p:nvPr/>
              </p:nvSpPr>
              <p:spPr>
                <a:xfrm>
                  <a:off x="3478309" y="2703167"/>
                  <a:ext cx="5934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/>
                    <a:t>②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5644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B4B4E1-DBEA-47B2-A50B-D2DAD9FA0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58763" y="1420422"/>
            <a:ext cx="8727924" cy="7308951"/>
          </a:xfr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167B43B-956D-4B72-BD81-BA2BEF205949}"/>
              </a:ext>
            </a:extLst>
          </p:cNvPr>
          <p:cNvCxnSpPr>
            <a:cxnSpLocks/>
            <a:stCxn id="5" idx="3"/>
            <a:endCxn id="5" idx="1"/>
          </p:cNvCxnSpPr>
          <p:nvPr/>
        </p:nvCxnSpPr>
        <p:spPr>
          <a:xfrm>
            <a:off x="3905199" y="710936"/>
            <a:ext cx="1" cy="872792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085E11B-E221-4187-AAA3-EABC34731ADA}"/>
              </a:ext>
            </a:extLst>
          </p:cNvPr>
          <p:cNvCxnSpPr>
            <a:cxnSpLocks/>
          </p:cNvCxnSpPr>
          <p:nvPr/>
        </p:nvCxnSpPr>
        <p:spPr>
          <a:xfrm>
            <a:off x="5714949" y="710935"/>
            <a:ext cx="0" cy="872792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FA251A6-7F30-4EE9-A5C5-02AA3B3EF689}"/>
              </a:ext>
            </a:extLst>
          </p:cNvPr>
          <p:cNvCxnSpPr>
            <a:cxnSpLocks/>
          </p:cNvCxnSpPr>
          <p:nvPr/>
        </p:nvCxnSpPr>
        <p:spPr>
          <a:xfrm>
            <a:off x="2108149" y="710935"/>
            <a:ext cx="0" cy="872792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BB506DA-6264-4720-964C-70DE8053953C}"/>
              </a:ext>
            </a:extLst>
          </p:cNvPr>
          <p:cNvCxnSpPr>
            <a:cxnSpLocks/>
          </p:cNvCxnSpPr>
          <p:nvPr/>
        </p:nvCxnSpPr>
        <p:spPr>
          <a:xfrm flipH="1">
            <a:off x="207512" y="5292498"/>
            <a:ext cx="730895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EEA0968-BAA6-4E5C-AE8F-B69689EFEFAF}"/>
              </a:ext>
            </a:extLst>
          </p:cNvPr>
          <p:cNvCxnSpPr>
            <a:cxnSpLocks/>
          </p:cNvCxnSpPr>
          <p:nvPr/>
        </p:nvCxnSpPr>
        <p:spPr>
          <a:xfrm flipH="1">
            <a:off x="250722" y="3578462"/>
            <a:ext cx="730895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E3AD532-F48A-468C-8AC9-C4630F74E33B}"/>
              </a:ext>
            </a:extLst>
          </p:cNvPr>
          <p:cNvCxnSpPr>
            <a:cxnSpLocks/>
          </p:cNvCxnSpPr>
          <p:nvPr/>
        </p:nvCxnSpPr>
        <p:spPr>
          <a:xfrm flipH="1">
            <a:off x="250722" y="1902062"/>
            <a:ext cx="730895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A45DADF-81F1-49E8-A240-A303F569C82F}"/>
              </a:ext>
            </a:extLst>
          </p:cNvPr>
          <p:cNvCxnSpPr>
            <a:cxnSpLocks/>
          </p:cNvCxnSpPr>
          <p:nvPr/>
        </p:nvCxnSpPr>
        <p:spPr>
          <a:xfrm flipH="1">
            <a:off x="250722" y="6920376"/>
            <a:ext cx="730895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2D2D9F8-FB7E-4C4A-B630-C53AEBBDD20A}"/>
              </a:ext>
            </a:extLst>
          </p:cNvPr>
          <p:cNvCxnSpPr>
            <a:cxnSpLocks/>
          </p:cNvCxnSpPr>
          <p:nvPr/>
        </p:nvCxnSpPr>
        <p:spPr>
          <a:xfrm flipH="1">
            <a:off x="250722" y="8498804"/>
            <a:ext cx="730895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806A895-8441-4044-840C-838F38E648A2}"/>
              </a:ext>
            </a:extLst>
          </p:cNvPr>
          <p:cNvSpPr txBox="1"/>
          <p:nvPr/>
        </p:nvSpPr>
        <p:spPr>
          <a:xfrm>
            <a:off x="920020" y="27418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A98326-F97F-4BDA-A9C4-576B5D6D289E}"/>
              </a:ext>
            </a:extLst>
          </p:cNvPr>
          <p:cNvSpPr txBox="1"/>
          <p:nvPr/>
        </p:nvSpPr>
        <p:spPr>
          <a:xfrm>
            <a:off x="2803249" y="274185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B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2E77A3-EBA2-4EB9-B0B5-76AC5296C66A}"/>
              </a:ext>
            </a:extLst>
          </p:cNvPr>
          <p:cNvSpPr txBox="1"/>
          <p:nvPr/>
        </p:nvSpPr>
        <p:spPr>
          <a:xfrm>
            <a:off x="4686478" y="27418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0FE1872-D194-43EA-92E6-EDDA49746D0A}"/>
              </a:ext>
            </a:extLst>
          </p:cNvPr>
          <p:cNvSpPr txBox="1"/>
          <p:nvPr/>
        </p:nvSpPr>
        <p:spPr>
          <a:xfrm>
            <a:off x="6569707" y="27418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E27230B-6CFE-44F5-833A-6B6342B6C57C}"/>
              </a:ext>
            </a:extLst>
          </p:cNvPr>
          <p:cNvSpPr txBox="1"/>
          <p:nvPr/>
        </p:nvSpPr>
        <p:spPr>
          <a:xfrm>
            <a:off x="229287" y="1087626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3D5F92E-3D63-4FAC-A5C7-2A030E543671}"/>
              </a:ext>
            </a:extLst>
          </p:cNvPr>
          <p:cNvSpPr txBox="1"/>
          <p:nvPr/>
        </p:nvSpPr>
        <p:spPr>
          <a:xfrm>
            <a:off x="250722" y="2478807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C9FA895-229B-4F58-9E2C-9652609B47BA}"/>
              </a:ext>
            </a:extLst>
          </p:cNvPr>
          <p:cNvSpPr txBox="1"/>
          <p:nvPr/>
        </p:nvSpPr>
        <p:spPr>
          <a:xfrm>
            <a:off x="244617" y="4235425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E6F867F-6371-472E-AA74-05339D2F2F5C}"/>
              </a:ext>
            </a:extLst>
          </p:cNvPr>
          <p:cNvSpPr txBox="1"/>
          <p:nvPr/>
        </p:nvSpPr>
        <p:spPr>
          <a:xfrm>
            <a:off x="252538" y="5906382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4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436C54F-6E95-47EE-A48F-E5226BCFA0CA}"/>
              </a:ext>
            </a:extLst>
          </p:cNvPr>
          <p:cNvSpPr txBox="1"/>
          <p:nvPr/>
        </p:nvSpPr>
        <p:spPr>
          <a:xfrm>
            <a:off x="241807" y="7475097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/>
              <a:t>5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5BC401D-F452-4D2A-9E5E-8C82CB0BE995}"/>
              </a:ext>
            </a:extLst>
          </p:cNvPr>
          <p:cNvSpPr txBox="1"/>
          <p:nvPr/>
        </p:nvSpPr>
        <p:spPr>
          <a:xfrm>
            <a:off x="241807" y="8516980"/>
            <a:ext cx="1941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PLAN DE 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FURDENHEIM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5A3555E-3FA6-4A8D-B9CD-B33D7C9A4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40" y="8934973"/>
            <a:ext cx="688534" cy="86206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75AED00-CE04-48FD-879E-7FEC66040E57}"/>
              </a:ext>
            </a:extLst>
          </p:cNvPr>
          <p:cNvSpPr txBox="1"/>
          <p:nvPr/>
        </p:nvSpPr>
        <p:spPr>
          <a:xfrm>
            <a:off x="241807" y="9692438"/>
            <a:ext cx="305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Besoin d’aide ?</a:t>
            </a:r>
          </a:p>
          <a:p>
            <a:r>
              <a:rPr lang="fr-FR" dirty="0"/>
              <a:t>Appelez-nous… 06 30 35 72 19</a:t>
            </a:r>
          </a:p>
        </p:txBody>
      </p:sp>
    </p:spTree>
    <p:extLst>
      <p:ext uri="{BB962C8B-B14F-4D97-AF65-F5344CB8AC3E}">
        <p14:creationId xmlns:p14="http://schemas.microsoft.com/office/powerpoint/2010/main" val="34060394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482</Words>
  <Application>Microsoft Office PowerPoint</Application>
  <PresentationFormat>Personnalisé</PresentationFormat>
  <Paragraphs>176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commission animation vous propose un atelier Jack’O’lantern, des lectures contes et un goûter pour cloturer</dc:title>
  <dc:creator>audrey</dc:creator>
  <cp:lastModifiedBy>audrey grossklerlein</cp:lastModifiedBy>
  <cp:revision>36</cp:revision>
  <cp:lastPrinted>2023-03-08T11:02:05Z</cp:lastPrinted>
  <dcterms:created xsi:type="dcterms:W3CDTF">2021-10-11T18:48:07Z</dcterms:created>
  <dcterms:modified xsi:type="dcterms:W3CDTF">2023-03-17T17:28:22Z</dcterms:modified>
</cp:coreProperties>
</file>